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11" r:id="rId2"/>
    <p:sldId id="354" r:id="rId3"/>
    <p:sldId id="355" r:id="rId4"/>
    <p:sldId id="356" r:id="rId5"/>
    <p:sldId id="357" r:id="rId6"/>
    <p:sldId id="317" r:id="rId7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6DDE15D-464D-4133-857D-AA726C2C56B7}">
          <p14:sldIdLst>
            <p14:sldId id="311"/>
            <p14:sldId id="354"/>
            <p14:sldId id="355"/>
            <p14:sldId id="356"/>
            <p14:sldId id="357"/>
            <p14:sldId id="3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3B66"/>
    <a:srgbClr val="1B4373"/>
    <a:srgbClr val="173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05" autoAdjust="0"/>
    <p:restoredTop sz="86569" autoAdjust="0"/>
  </p:normalViewPr>
  <p:slideViewPr>
    <p:cSldViewPr>
      <p:cViewPr varScale="1">
        <p:scale>
          <a:sx n="128" d="100"/>
          <a:sy n="128" d="100"/>
        </p:scale>
        <p:origin x="1434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B9CF92-3EF8-46B5-8865-1FEAC3F5B275}" type="doc">
      <dgm:prSet loTypeId="urn:microsoft.com/office/officeart/2005/8/layout/vProcess5" loCatId="process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A0678C94-3161-4773-B2C4-D6E05D1C3D2C}">
      <dgm:prSet phldrT="[Текст]" custT="1"/>
      <dgm:spPr/>
      <dgm:t>
        <a:bodyPr/>
        <a:lstStyle/>
        <a:p>
          <a:pPr>
            <a:lnSpc>
              <a:spcPts val="1400"/>
            </a:lnSpc>
          </a:pPr>
          <a:r>
            <a:rPr lang="ru-RU" sz="1600" b="1" dirty="0" smtClean="0">
              <a:latin typeface="Arial" panose="020B0604020202020204" pitchFamily="34" charset="0"/>
              <a:cs typeface="Arial" panose="020B0604020202020204" pitchFamily="34" charset="0"/>
            </a:rPr>
            <a:t>Рассмотрение концепции создания Центра компетенций по ОРВ </a:t>
          </a:r>
        </a:p>
        <a:p>
          <a:pPr>
            <a:lnSpc>
              <a:spcPts val="1400"/>
            </a:lnSpc>
          </a:pP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(октябрь 2016 г. – </a:t>
          </a:r>
          <a:r>
            <a:rPr lang="en-US" sz="1600" dirty="0" smtClean="0">
              <a:latin typeface="Arial" panose="020B0604020202020204" pitchFamily="34" charset="0"/>
              <a:cs typeface="Arial" panose="020B0604020202020204" pitchFamily="34" charset="0"/>
            </a:rPr>
            <a:t>I</a:t>
          </a: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 Дальневосточный форум предпринимателей</a:t>
          </a:r>
          <a:r>
            <a:rPr lang="en-US" sz="16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ru-RU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B55C81-D5FF-4CA8-879F-FB63DAB51E8D}" type="parTrans" cxnId="{2606E91F-E659-467E-9794-A4D077E730B6}">
      <dgm:prSet/>
      <dgm:spPr/>
      <dgm:t>
        <a:bodyPr/>
        <a:lstStyle/>
        <a:p>
          <a:endParaRPr lang="ru-RU"/>
        </a:p>
      </dgm:t>
    </dgm:pt>
    <dgm:pt modelId="{46797918-03FC-41DC-8446-005B3294EBC2}" type="sibTrans" cxnId="{2606E91F-E659-467E-9794-A4D077E730B6}">
      <dgm:prSet/>
      <dgm:spPr/>
      <dgm:t>
        <a:bodyPr/>
        <a:lstStyle/>
        <a:p>
          <a:endParaRPr lang="ru-RU"/>
        </a:p>
      </dgm:t>
    </dgm:pt>
    <dgm:pt modelId="{51466CA6-5C7F-413D-A173-6C50E27BE272}">
      <dgm:prSet phldrT="[Текст]" custT="1"/>
      <dgm:spPr/>
      <dgm:t>
        <a:bodyPr/>
        <a:lstStyle/>
        <a:p>
          <a:pPr>
            <a:lnSpc>
              <a:spcPts val="1400"/>
            </a:lnSpc>
          </a:pPr>
          <a:r>
            <a:rPr lang="ru-RU" sz="1600" b="1" dirty="0" smtClean="0">
              <a:latin typeface="Arial" panose="020B0604020202020204" pitchFamily="34" charset="0"/>
              <a:cs typeface="Arial" panose="020B0604020202020204" pitchFamily="34" charset="0"/>
            </a:rPr>
            <a:t>Решение о создании Центра компетенций по ОРВ </a:t>
          </a:r>
        </a:p>
        <a:p>
          <a:pPr>
            <a:lnSpc>
              <a:spcPts val="1400"/>
            </a:lnSpc>
          </a:pP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(апрель 2017 г. - «Дорожная карта» (план график Проекта «Совершенствование института ОРВ в ДФО на 2017-2018 гг.)</a:t>
          </a:r>
          <a:endParaRPr lang="ru-RU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2D8D26-D366-4BEB-BAC3-8BBB0BAF1B74}" type="parTrans" cxnId="{350B43F2-C9E4-453C-8CA8-25703B01E19F}">
      <dgm:prSet/>
      <dgm:spPr/>
      <dgm:t>
        <a:bodyPr/>
        <a:lstStyle/>
        <a:p>
          <a:endParaRPr lang="ru-RU"/>
        </a:p>
      </dgm:t>
    </dgm:pt>
    <dgm:pt modelId="{510323EF-2B11-41E1-882E-A291E89513AA}" type="sibTrans" cxnId="{350B43F2-C9E4-453C-8CA8-25703B01E19F}">
      <dgm:prSet/>
      <dgm:spPr/>
      <dgm:t>
        <a:bodyPr/>
        <a:lstStyle/>
        <a:p>
          <a:endParaRPr lang="ru-RU"/>
        </a:p>
      </dgm:t>
    </dgm:pt>
    <dgm:pt modelId="{99A11E24-CF71-4819-A79C-AC148775FC90}">
      <dgm:prSet phldrT="[Текст]" custT="1"/>
      <dgm:spPr/>
      <dgm:t>
        <a:bodyPr/>
        <a:lstStyle/>
        <a:p>
          <a:pPr>
            <a:lnSpc>
              <a:spcPts val="1400"/>
            </a:lnSpc>
          </a:pPr>
          <a:r>
            <a:rPr lang="ru-RU" sz="1600" b="1" dirty="0" smtClean="0">
              <a:latin typeface="Arial" panose="020B0604020202020204" pitchFamily="34" charset="0"/>
              <a:cs typeface="Arial" panose="020B0604020202020204" pitchFamily="34" charset="0"/>
            </a:rPr>
            <a:t>Заключение Соглашения о создании Центра компетенций по ОРВ </a:t>
          </a: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на базе Дальневосточного института управления – филиала </a:t>
          </a:r>
          <a:r>
            <a:rPr lang="ru-RU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РАНХиГС</a:t>
          </a: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 (май 2017 г.)</a:t>
          </a:r>
          <a:endParaRPr lang="ru-RU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EB7E7B-7B83-42E0-807D-756A636285BF}" type="parTrans" cxnId="{01493BF1-FAFF-4169-B73C-EE0EDEC5E1EA}">
      <dgm:prSet/>
      <dgm:spPr/>
      <dgm:t>
        <a:bodyPr/>
        <a:lstStyle/>
        <a:p>
          <a:endParaRPr lang="ru-RU"/>
        </a:p>
      </dgm:t>
    </dgm:pt>
    <dgm:pt modelId="{87BD1A70-A9EE-4C36-9499-64174C96B07B}" type="sibTrans" cxnId="{01493BF1-FAFF-4169-B73C-EE0EDEC5E1EA}">
      <dgm:prSet/>
      <dgm:spPr/>
      <dgm:t>
        <a:bodyPr/>
        <a:lstStyle/>
        <a:p>
          <a:endParaRPr lang="ru-RU"/>
        </a:p>
      </dgm:t>
    </dgm:pt>
    <dgm:pt modelId="{5BE77BC8-9346-46B8-A7D0-79C606A12360}" type="pres">
      <dgm:prSet presAssocID="{49B9CF92-3EF8-46B5-8865-1FEAC3F5B27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54DCBB-223A-4CA8-9063-71D9E717DAFD}" type="pres">
      <dgm:prSet presAssocID="{49B9CF92-3EF8-46B5-8865-1FEAC3F5B275}" presName="dummyMaxCanvas" presStyleCnt="0">
        <dgm:presLayoutVars/>
      </dgm:prSet>
      <dgm:spPr/>
    </dgm:pt>
    <dgm:pt modelId="{841B32C8-9160-4BF0-906C-156C21911D65}" type="pres">
      <dgm:prSet presAssocID="{49B9CF92-3EF8-46B5-8865-1FEAC3F5B275}" presName="ThreeNodes_1" presStyleLbl="node1" presStyleIdx="0" presStyleCnt="3" custLinFactNeighborX="71" custLinFactNeighborY="-9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68F7B8-139C-476B-9E65-55493BD45102}" type="pres">
      <dgm:prSet presAssocID="{49B9CF92-3EF8-46B5-8865-1FEAC3F5B275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44F8A1-B82A-4959-83CB-EE3DD4609DCB}" type="pres">
      <dgm:prSet presAssocID="{49B9CF92-3EF8-46B5-8865-1FEAC3F5B275}" presName="ThreeNodes_3" presStyleLbl="node1" presStyleIdx="2" presStyleCnt="3" custLinFactNeighborX="-569" custLinFactNeighborY="3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61193D-4E66-416B-A36A-03E2C2228A66}" type="pres">
      <dgm:prSet presAssocID="{49B9CF92-3EF8-46B5-8865-1FEAC3F5B275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5DE0FC-72E5-4FA4-976C-3262BCC27A50}" type="pres">
      <dgm:prSet presAssocID="{49B9CF92-3EF8-46B5-8865-1FEAC3F5B275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4608C2-012A-4BF1-A376-040A7F13C6AB}" type="pres">
      <dgm:prSet presAssocID="{49B9CF92-3EF8-46B5-8865-1FEAC3F5B275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A52DCB-F1FF-48EC-94D7-7B8521336DB0}" type="pres">
      <dgm:prSet presAssocID="{49B9CF92-3EF8-46B5-8865-1FEAC3F5B275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97DAF-66DD-4502-B979-5829B0901248}" type="pres">
      <dgm:prSet presAssocID="{49B9CF92-3EF8-46B5-8865-1FEAC3F5B275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9B9112-A471-4C1E-A345-8006547D344F}" type="presOf" srcId="{49B9CF92-3EF8-46B5-8865-1FEAC3F5B275}" destId="{5BE77BC8-9346-46B8-A7D0-79C606A12360}" srcOrd="0" destOrd="0" presId="urn:microsoft.com/office/officeart/2005/8/layout/vProcess5"/>
    <dgm:cxn modelId="{428242EE-2855-4E59-B18A-A9773D9EB368}" type="presOf" srcId="{51466CA6-5C7F-413D-A173-6C50E27BE272}" destId="{23A52DCB-F1FF-48EC-94D7-7B8521336DB0}" srcOrd="1" destOrd="0" presId="urn:microsoft.com/office/officeart/2005/8/layout/vProcess5"/>
    <dgm:cxn modelId="{5B00627B-23FA-4D29-B121-2E0F90112FB7}" type="presOf" srcId="{46797918-03FC-41DC-8446-005B3294EBC2}" destId="{F561193D-4E66-416B-A36A-03E2C2228A66}" srcOrd="0" destOrd="0" presId="urn:microsoft.com/office/officeart/2005/8/layout/vProcess5"/>
    <dgm:cxn modelId="{73813C99-9BDD-4FAF-A26A-229CD9136ECE}" type="presOf" srcId="{51466CA6-5C7F-413D-A173-6C50E27BE272}" destId="{F468F7B8-139C-476B-9E65-55493BD45102}" srcOrd="0" destOrd="0" presId="urn:microsoft.com/office/officeart/2005/8/layout/vProcess5"/>
    <dgm:cxn modelId="{2606E91F-E659-467E-9794-A4D077E730B6}" srcId="{49B9CF92-3EF8-46B5-8865-1FEAC3F5B275}" destId="{A0678C94-3161-4773-B2C4-D6E05D1C3D2C}" srcOrd="0" destOrd="0" parTransId="{FDB55C81-D5FF-4CA8-879F-FB63DAB51E8D}" sibTransId="{46797918-03FC-41DC-8446-005B3294EBC2}"/>
    <dgm:cxn modelId="{01493BF1-FAFF-4169-B73C-EE0EDEC5E1EA}" srcId="{49B9CF92-3EF8-46B5-8865-1FEAC3F5B275}" destId="{99A11E24-CF71-4819-A79C-AC148775FC90}" srcOrd="2" destOrd="0" parTransId="{06EB7E7B-7B83-42E0-807D-756A636285BF}" sibTransId="{87BD1A70-A9EE-4C36-9499-64174C96B07B}"/>
    <dgm:cxn modelId="{31B771FC-9D5D-4795-B55E-9FF155A51172}" type="presOf" srcId="{510323EF-2B11-41E1-882E-A291E89513AA}" destId="{E35DE0FC-72E5-4FA4-976C-3262BCC27A50}" srcOrd="0" destOrd="0" presId="urn:microsoft.com/office/officeart/2005/8/layout/vProcess5"/>
    <dgm:cxn modelId="{FF446D78-0599-4026-A565-7D73D8186B9D}" type="presOf" srcId="{99A11E24-CF71-4819-A79C-AC148775FC90}" destId="{93C97DAF-66DD-4502-B979-5829B0901248}" srcOrd="1" destOrd="0" presId="urn:microsoft.com/office/officeart/2005/8/layout/vProcess5"/>
    <dgm:cxn modelId="{350B43F2-C9E4-453C-8CA8-25703B01E19F}" srcId="{49B9CF92-3EF8-46B5-8865-1FEAC3F5B275}" destId="{51466CA6-5C7F-413D-A173-6C50E27BE272}" srcOrd="1" destOrd="0" parTransId="{2F2D8D26-D366-4BEB-BAC3-8BBB0BAF1B74}" sibTransId="{510323EF-2B11-41E1-882E-A291E89513AA}"/>
    <dgm:cxn modelId="{D101F120-90F4-4903-A226-B10A075F1A7F}" type="presOf" srcId="{99A11E24-CF71-4819-A79C-AC148775FC90}" destId="{1D44F8A1-B82A-4959-83CB-EE3DD4609DCB}" srcOrd="0" destOrd="0" presId="urn:microsoft.com/office/officeart/2005/8/layout/vProcess5"/>
    <dgm:cxn modelId="{1A6CD597-3528-4111-9528-5169F8A2E340}" type="presOf" srcId="{A0678C94-3161-4773-B2C4-D6E05D1C3D2C}" destId="{E24608C2-012A-4BF1-A376-040A7F13C6AB}" srcOrd="1" destOrd="0" presId="urn:microsoft.com/office/officeart/2005/8/layout/vProcess5"/>
    <dgm:cxn modelId="{9EC9BA33-CC2D-45B9-A863-B6641B184D37}" type="presOf" srcId="{A0678C94-3161-4773-B2C4-D6E05D1C3D2C}" destId="{841B32C8-9160-4BF0-906C-156C21911D65}" srcOrd="0" destOrd="0" presId="urn:microsoft.com/office/officeart/2005/8/layout/vProcess5"/>
    <dgm:cxn modelId="{0B421097-EDDF-4613-9036-CFC5FE74D8A5}" type="presParOf" srcId="{5BE77BC8-9346-46B8-A7D0-79C606A12360}" destId="{E754DCBB-223A-4CA8-9063-71D9E717DAFD}" srcOrd="0" destOrd="0" presId="urn:microsoft.com/office/officeart/2005/8/layout/vProcess5"/>
    <dgm:cxn modelId="{416D57BB-7FBD-4DD8-83F0-F3971145787B}" type="presParOf" srcId="{5BE77BC8-9346-46B8-A7D0-79C606A12360}" destId="{841B32C8-9160-4BF0-906C-156C21911D65}" srcOrd="1" destOrd="0" presId="urn:microsoft.com/office/officeart/2005/8/layout/vProcess5"/>
    <dgm:cxn modelId="{6DD34F34-7310-4A1A-9312-0E0A8107D299}" type="presParOf" srcId="{5BE77BC8-9346-46B8-A7D0-79C606A12360}" destId="{F468F7B8-139C-476B-9E65-55493BD45102}" srcOrd="2" destOrd="0" presId="urn:microsoft.com/office/officeart/2005/8/layout/vProcess5"/>
    <dgm:cxn modelId="{27ABB9E2-5109-43B4-9C97-BB6AFDEF1534}" type="presParOf" srcId="{5BE77BC8-9346-46B8-A7D0-79C606A12360}" destId="{1D44F8A1-B82A-4959-83CB-EE3DD4609DCB}" srcOrd="3" destOrd="0" presId="urn:microsoft.com/office/officeart/2005/8/layout/vProcess5"/>
    <dgm:cxn modelId="{A9F6C696-0E5C-45B4-88A0-BA5C86024C3A}" type="presParOf" srcId="{5BE77BC8-9346-46B8-A7D0-79C606A12360}" destId="{F561193D-4E66-416B-A36A-03E2C2228A66}" srcOrd="4" destOrd="0" presId="urn:microsoft.com/office/officeart/2005/8/layout/vProcess5"/>
    <dgm:cxn modelId="{06FE3712-19E8-4978-9D62-7ECAFEC0C5F9}" type="presParOf" srcId="{5BE77BC8-9346-46B8-A7D0-79C606A12360}" destId="{E35DE0FC-72E5-4FA4-976C-3262BCC27A50}" srcOrd="5" destOrd="0" presId="urn:microsoft.com/office/officeart/2005/8/layout/vProcess5"/>
    <dgm:cxn modelId="{6F32F1D3-8D3B-4708-B090-F782166DC6EF}" type="presParOf" srcId="{5BE77BC8-9346-46B8-A7D0-79C606A12360}" destId="{E24608C2-012A-4BF1-A376-040A7F13C6AB}" srcOrd="6" destOrd="0" presId="urn:microsoft.com/office/officeart/2005/8/layout/vProcess5"/>
    <dgm:cxn modelId="{B2E8E5E1-B732-41DF-8494-FE9A926CA395}" type="presParOf" srcId="{5BE77BC8-9346-46B8-A7D0-79C606A12360}" destId="{23A52DCB-F1FF-48EC-94D7-7B8521336DB0}" srcOrd="7" destOrd="0" presId="urn:microsoft.com/office/officeart/2005/8/layout/vProcess5"/>
    <dgm:cxn modelId="{E5807347-02EF-45CF-ADC4-82945A0ECBD9}" type="presParOf" srcId="{5BE77BC8-9346-46B8-A7D0-79C606A12360}" destId="{93C97DAF-66DD-4502-B979-5829B090124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09217E-586D-4674-A1E0-D9DE7E79B008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EFFBF5BB-C822-404B-A6EF-CA4B74E5ADF7}">
      <dgm:prSet phldrT="[Текст]" custT="1"/>
      <dgm:spPr/>
      <dgm:t>
        <a:bodyPr/>
        <a:lstStyle/>
        <a:p>
          <a:pPr>
            <a:lnSpc>
              <a:spcPts val="1400"/>
            </a:lnSpc>
          </a:pP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Подготовка материалов по проблемам ОРВ (5 научных статей) для рубрики «Обсуждаем проблему» в научный журнал «Власть и управление на Востоке России» </a:t>
          </a:r>
          <a:endParaRPr lang="ru-RU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51DB01-0F79-41F8-8F81-200E53B43319}" type="parTrans" cxnId="{F748ED17-1DB8-4619-8370-1F115932AF41}">
      <dgm:prSet/>
      <dgm:spPr/>
      <dgm:t>
        <a:bodyPr/>
        <a:lstStyle/>
        <a:p>
          <a:endParaRPr lang="ru-RU"/>
        </a:p>
      </dgm:t>
    </dgm:pt>
    <dgm:pt modelId="{5890AA7B-CCA2-40F3-974A-A34CC890C97A}" type="sibTrans" cxnId="{F748ED17-1DB8-4619-8370-1F115932AF41}">
      <dgm:prSet/>
      <dgm:spPr/>
      <dgm:t>
        <a:bodyPr/>
        <a:lstStyle/>
        <a:p>
          <a:endParaRPr lang="ru-RU"/>
        </a:p>
      </dgm:t>
    </dgm:pt>
    <dgm:pt modelId="{F32F7DA4-8475-462D-B2E1-CCA57087D6DC}">
      <dgm:prSet custT="1"/>
      <dgm:spPr/>
      <dgm:t>
        <a:bodyPr/>
        <a:lstStyle/>
        <a:p>
          <a:pPr>
            <a:lnSpc>
              <a:spcPts val="1400"/>
            </a:lnSpc>
          </a:pP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Разработка проектов программ повышения квалификации государственных гражданских служащих  </a:t>
          </a:r>
        </a:p>
      </dgm:t>
    </dgm:pt>
    <dgm:pt modelId="{13BAEA58-B8ED-44FC-9E85-5CAA4D9482BF}" type="parTrans" cxnId="{AFAC88A3-5628-4962-8693-F1008A7EE85D}">
      <dgm:prSet/>
      <dgm:spPr/>
      <dgm:t>
        <a:bodyPr/>
        <a:lstStyle/>
        <a:p>
          <a:endParaRPr lang="ru-RU"/>
        </a:p>
      </dgm:t>
    </dgm:pt>
    <dgm:pt modelId="{FBDB0AC5-E1A1-4704-9990-26FF3E730057}" type="sibTrans" cxnId="{AFAC88A3-5628-4962-8693-F1008A7EE85D}">
      <dgm:prSet/>
      <dgm:spPr/>
      <dgm:t>
        <a:bodyPr/>
        <a:lstStyle/>
        <a:p>
          <a:endParaRPr lang="ru-RU"/>
        </a:p>
      </dgm:t>
    </dgm:pt>
    <dgm:pt modelId="{5F5EBE5D-8289-4165-9D22-11B6519C26AA}">
      <dgm:prSet custT="1"/>
      <dgm:spPr/>
      <dgm:t>
        <a:bodyPr/>
        <a:lstStyle/>
        <a:p>
          <a:pPr>
            <a:lnSpc>
              <a:spcPts val="1400"/>
            </a:lnSpc>
          </a:pP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Проведение информационных встреч со студенческой молодежи по  вопросам ОРВ (совместно с Минэкономразвития края и Комитетом по молодежной политике Правительства края)</a:t>
          </a:r>
        </a:p>
      </dgm:t>
    </dgm:pt>
    <dgm:pt modelId="{19D71156-445C-420D-9905-207FFAAB5327}" type="parTrans" cxnId="{7887307A-4F56-47D4-A9A9-A91BB87F3783}">
      <dgm:prSet/>
      <dgm:spPr/>
      <dgm:t>
        <a:bodyPr/>
        <a:lstStyle/>
        <a:p>
          <a:endParaRPr lang="ru-RU"/>
        </a:p>
      </dgm:t>
    </dgm:pt>
    <dgm:pt modelId="{3E76BFC0-77A7-41DA-AD94-6EB006E56257}" type="sibTrans" cxnId="{7887307A-4F56-47D4-A9A9-A91BB87F3783}">
      <dgm:prSet/>
      <dgm:spPr/>
      <dgm:t>
        <a:bodyPr/>
        <a:lstStyle/>
        <a:p>
          <a:endParaRPr lang="ru-RU"/>
        </a:p>
      </dgm:t>
    </dgm:pt>
    <dgm:pt modelId="{19788522-4D73-4827-AC7C-17C8C2D0F6F5}" type="pres">
      <dgm:prSet presAssocID="{EF09217E-586D-4674-A1E0-D9DE7E79B00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C812AF9-FA10-45B6-843F-731448F4877D}" type="pres">
      <dgm:prSet presAssocID="{EF09217E-586D-4674-A1E0-D9DE7E79B008}" presName="Name1" presStyleCnt="0"/>
      <dgm:spPr/>
    </dgm:pt>
    <dgm:pt modelId="{2EBD5AD0-3DD9-4AE7-8F8C-10BA644AF8E9}" type="pres">
      <dgm:prSet presAssocID="{EF09217E-586D-4674-A1E0-D9DE7E79B008}" presName="cycle" presStyleCnt="0"/>
      <dgm:spPr/>
    </dgm:pt>
    <dgm:pt modelId="{5A5B365E-4A5E-45D4-8579-A8C090354D11}" type="pres">
      <dgm:prSet presAssocID="{EF09217E-586D-4674-A1E0-D9DE7E79B008}" presName="srcNode" presStyleLbl="node1" presStyleIdx="0" presStyleCnt="3"/>
      <dgm:spPr/>
    </dgm:pt>
    <dgm:pt modelId="{6F69477D-2370-4A49-9D48-C39E2216C9D3}" type="pres">
      <dgm:prSet presAssocID="{EF09217E-586D-4674-A1E0-D9DE7E79B008}" presName="conn" presStyleLbl="parChTrans1D2" presStyleIdx="0" presStyleCnt="1"/>
      <dgm:spPr/>
      <dgm:t>
        <a:bodyPr/>
        <a:lstStyle/>
        <a:p>
          <a:endParaRPr lang="ru-RU"/>
        </a:p>
      </dgm:t>
    </dgm:pt>
    <dgm:pt modelId="{5EAD1EA0-880F-4A6A-9B74-59EF62E329BF}" type="pres">
      <dgm:prSet presAssocID="{EF09217E-586D-4674-A1E0-D9DE7E79B008}" presName="extraNode" presStyleLbl="node1" presStyleIdx="0" presStyleCnt="3"/>
      <dgm:spPr/>
    </dgm:pt>
    <dgm:pt modelId="{110E44B1-2F31-40F0-AB88-A892D96FB68E}" type="pres">
      <dgm:prSet presAssocID="{EF09217E-586D-4674-A1E0-D9DE7E79B008}" presName="dstNode" presStyleLbl="node1" presStyleIdx="0" presStyleCnt="3"/>
      <dgm:spPr/>
    </dgm:pt>
    <dgm:pt modelId="{AD12AC46-787B-40BC-BAB8-F5F94329EE3C}" type="pres">
      <dgm:prSet presAssocID="{EFFBF5BB-C822-404B-A6EF-CA4B74E5ADF7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761C64-A638-4458-A268-1B2321B4CFBA}" type="pres">
      <dgm:prSet presAssocID="{EFFBF5BB-C822-404B-A6EF-CA4B74E5ADF7}" presName="accent_1" presStyleCnt="0"/>
      <dgm:spPr/>
    </dgm:pt>
    <dgm:pt modelId="{79330EAD-0598-4784-8F0C-590126E0D87F}" type="pres">
      <dgm:prSet presAssocID="{EFFBF5BB-C822-404B-A6EF-CA4B74E5ADF7}" presName="accentRepeatNode" presStyleLbl="solidFgAcc1" presStyleIdx="0" presStyleCnt="3"/>
      <dgm:spPr/>
    </dgm:pt>
    <dgm:pt modelId="{B5B4B1AC-874A-42CA-A4EF-EF88E08889AB}" type="pres">
      <dgm:prSet presAssocID="{F32F7DA4-8475-462D-B2E1-CCA57087D6DC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D3C354-C3C2-4A49-96CA-BE86EA33413D}" type="pres">
      <dgm:prSet presAssocID="{F32F7DA4-8475-462D-B2E1-CCA57087D6DC}" presName="accent_2" presStyleCnt="0"/>
      <dgm:spPr/>
    </dgm:pt>
    <dgm:pt modelId="{6A065CB6-05A2-46DA-BD5C-29D461A93C0C}" type="pres">
      <dgm:prSet presAssocID="{F32F7DA4-8475-462D-B2E1-CCA57087D6DC}" presName="accentRepeatNode" presStyleLbl="solidFgAcc1" presStyleIdx="1" presStyleCnt="3"/>
      <dgm:spPr/>
    </dgm:pt>
    <dgm:pt modelId="{256684B9-2A3C-47BD-8E3B-D84C4B5D4715}" type="pres">
      <dgm:prSet presAssocID="{5F5EBE5D-8289-4165-9D22-11B6519C26AA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41754A-CC5A-4591-AEFB-0B50148A210A}" type="pres">
      <dgm:prSet presAssocID="{5F5EBE5D-8289-4165-9D22-11B6519C26AA}" presName="accent_3" presStyleCnt="0"/>
      <dgm:spPr/>
    </dgm:pt>
    <dgm:pt modelId="{BA04E06E-0275-451F-9580-F1A0D5460073}" type="pres">
      <dgm:prSet presAssocID="{5F5EBE5D-8289-4165-9D22-11B6519C26AA}" presName="accentRepeatNode" presStyleLbl="solidFgAcc1" presStyleIdx="2" presStyleCnt="3"/>
      <dgm:spPr/>
    </dgm:pt>
  </dgm:ptLst>
  <dgm:cxnLst>
    <dgm:cxn modelId="{7887307A-4F56-47D4-A9A9-A91BB87F3783}" srcId="{EF09217E-586D-4674-A1E0-D9DE7E79B008}" destId="{5F5EBE5D-8289-4165-9D22-11B6519C26AA}" srcOrd="2" destOrd="0" parTransId="{19D71156-445C-420D-9905-207FFAAB5327}" sibTransId="{3E76BFC0-77A7-41DA-AD94-6EB006E56257}"/>
    <dgm:cxn modelId="{AFAC88A3-5628-4962-8693-F1008A7EE85D}" srcId="{EF09217E-586D-4674-A1E0-D9DE7E79B008}" destId="{F32F7DA4-8475-462D-B2E1-CCA57087D6DC}" srcOrd="1" destOrd="0" parTransId="{13BAEA58-B8ED-44FC-9E85-5CAA4D9482BF}" sibTransId="{FBDB0AC5-E1A1-4704-9990-26FF3E730057}"/>
    <dgm:cxn modelId="{445776A5-427C-4B32-8383-B6BB19AB8A5D}" type="presOf" srcId="{5890AA7B-CCA2-40F3-974A-A34CC890C97A}" destId="{6F69477D-2370-4A49-9D48-C39E2216C9D3}" srcOrd="0" destOrd="0" presId="urn:microsoft.com/office/officeart/2008/layout/VerticalCurvedList"/>
    <dgm:cxn modelId="{F748ED17-1DB8-4619-8370-1F115932AF41}" srcId="{EF09217E-586D-4674-A1E0-D9DE7E79B008}" destId="{EFFBF5BB-C822-404B-A6EF-CA4B74E5ADF7}" srcOrd="0" destOrd="0" parTransId="{A251DB01-0F79-41F8-8F81-200E53B43319}" sibTransId="{5890AA7B-CCA2-40F3-974A-A34CC890C97A}"/>
    <dgm:cxn modelId="{93AA8A61-C035-43DB-A459-D14F80C975C4}" type="presOf" srcId="{EFFBF5BB-C822-404B-A6EF-CA4B74E5ADF7}" destId="{AD12AC46-787B-40BC-BAB8-F5F94329EE3C}" srcOrd="0" destOrd="0" presId="urn:microsoft.com/office/officeart/2008/layout/VerticalCurvedList"/>
    <dgm:cxn modelId="{2BBECE4C-D8DB-46B9-A334-13A18B0131B2}" type="presOf" srcId="{5F5EBE5D-8289-4165-9D22-11B6519C26AA}" destId="{256684B9-2A3C-47BD-8E3B-D84C4B5D4715}" srcOrd="0" destOrd="0" presId="urn:microsoft.com/office/officeart/2008/layout/VerticalCurvedList"/>
    <dgm:cxn modelId="{4CB63685-AF24-489F-8849-11AA7A492BDD}" type="presOf" srcId="{EF09217E-586D-4674-A1E0-D9DE7E79B008}" destId="{19788522-4D73-4827-AC7C-17C8C2D0F6F5}" srcOrd="0" destOrd="0" presId="urn:microsoft.com/office/officeart/2008/layout/VerticalCurvedList"/>
    <dgm:cxn modelId="{9197D7C2-9897-411D-942F-DFFBD90A8FA6}" type="presOf" srcId="{F32F7DA4-8475-462D-B2E1-CCA57087D6DC}" destId="{B5B4B1AC-874A-42CA-A4EF-EF88E08889AB}" srcOrd="0" destOrd="0" presId="urn:microsoft.com/office/officeart/2008/layout/VerticalCurvedList"/>
    <dgm:cxn modelId="{D63E4E7C-50A7-4F27-9954-7B81B1F484BE}" type="presParOf" srcId="{19788522-4D73-4827-AC7C-17C8C2D0F6F5}" destId="{FC812AF9-FA10-45B6-843F-731448F4877D}" srcOrd="0" destOrd="0" presId="urn:microsoft.com/office/officeart/2008/layout/VerticalCurvedList"/>
    <dgm:cxn modelId="{A2067C69-47CA-4478-A0E1-E1D58C341FBD}" type="presParOf" srcId="{FC812AF9-FA10-45B6-843F-731448F4877D}" destId="{2EBD5AD0-3DD9-4AE7-8F8C-10BA644AF8E9}" srcOrd="0" destOrd="0" presId="urn:microsoft.com/office/officeart/2008/layout/VerticalCurvedList"/>
    <dgm:cxn modelId="{253A0AF0-AF99-447E-8508-F5E815C1276F}" type="presParOf" srcId="{2EBD5AD0-3DD9-4AE7-8F8C-10BA644AF8E9}" destId="{5A5B365E-4A5E-45D4-8579-A8C090354D11}" srcOrd="0" destOrd="0" presId="urn:microsoft.com/office/officeart/2008/layout/VerticalCurvedList"/>
    <dgm:cxn modelId="{943F6A14-BB8A-4D07-802F-98B080F6C55F}" type="presParOf" srcId="{2EBD5AD0-3DD9-4AE7-8F8C-10BA644AF8E9}" destId="{6F69477D-2370-4A49-9D48-C39E2216C9D3}" srcOrd="1" destOrd="0" presId="urn:microsoft.com/office/officeart/2008/layout/VerticalCurvedList"/>
    <dgm:cxn modelId="{039D9362-7B44-4188-9808-BDA0BFFBD24C}" type="presParOf" srcId="{2EBD5AD0-3DD9-4AE7-8F8C-10BA644AF8E9}" destId="{5EAD1EA0-880F-4A6A-9B74-59EF62E329BF}" srcOrd="2" destOrd="0" presId="urn:microsoft.com/office/officeart/2008/layout/VerticalCurvedList"/>
    <dgm:cxn modelId="{B0B92BA1-2F8B-4964-8A9C-F0D23BD0FA79}" type="presParOf" srcId="{2EBD5AD0-3DD9-4AE7-8F8C-10BA644AF8E9}" destId="{110E44B1-2F31-40F0-AB88-A892D96FB68E}" srcOrd="3" destOrd="0" presId="urn:microsoft.com/office/officeart/2008/layout/VerticalCurvedList"/>
    <dgm:cxn modelId="{1B595A3D-C68B-46B9-847C-EC675D3BEF73}" type="presParOf" srcId="{FC812AF9-FA10-45B6-843F-731448F4877D}" destId="{AD12AC46-787B-40BC-BAB8-F5F94329EE3C}" srcOrd="1" destOrd="0" presId="urn:microsoft.com/office/officeart/2008/layout/VerticalCurvedList"/>
    <dgm:cxn modelId="{33C307A3-4446-4FE4-9CA9-57304D21DDFD}" type="presParOf" srcId="{FC812AF9-FA10-45B6-843F-731448F4877D}" destId="{9C761C64-A638-4458-A268-1B2321B4CFBA}" srcOrd="2" destOrd="0" presId="urn:microsoft.com/office/officeart/2008/layout/VerticalCurvedList"/>
    <dgm:cxn modelId="{D199B9C9-1976-42CB-A351-D38544202463}" type="presParOf" srcId="{9C761C64-A638-4458-A268-1B2321B4CFBA}" destId="{79330EAD-0598-4784-8F0C-590126E0D87F}" srcOrd="0" destOrd="0" presId="urn:microsoft.com/office/officeart/2008/layout/VerticalCurvedList"/>
    <dgm:cxn modelId="{CE504645-FC7F-485C-B4B2-9E98AA759EE4}" type="presParOf" srcId="{FC812AF9-FA10-45B6-843F-731448F4877D}" destId="{B5B4B1AC-874A-42CA-A4EF-EF88E08889AB}" srcOrd="3" destOrd="0" presId="urn:microsoft.com/office/officeart/2008/layout/VerticalCurvedList"/>
    <dgm:cxn modelId="{307EC4C2-0C26-475B-A24F-E1514A435CD0}" type="presParOf" srcId="{FC812AF9-FA10-45B6-843F-731448F4877D}" destId="{1BD3C354-C3C2-4A49-96CA-BE86EA33413D}" srcOrd="4" destOrd="0" presId="urn:microsoft.com/office/officeart/2008/layout/VerticalCurvedList"/>
    <dgm:cxn modelId="{44037094-7F80-4D71-BB3B-4D0C7A675BBB}" type="presParOf" srcId="{1BD3C354-C3C2-4A49-96CA-BE86EA33413D}" destId="{6A065CB6-05A2-46DA-BD5C-29D461A93C0C}" srcOrd="0" destOrd="0" presId="urn:microsoft.com/office/officeart/2008/layout/VerticalCurvedList"/>
    <dgm:cxn modelId="{AD4375C9-6D18-42F2-8B70-044E7D2AD1A8}" type="presParOf" srcId="{FC812AF9-FA10-45B6-843F-731448F4877D}" destId="{256684B9-2A3C-47BD-8E3B-D84C4B5D4715}" srcOrd="5" destOrd="0" presId="urn:microsoft.com/office/officeart/2008/layout/VerticalCurvedList"/>
    <dgm:cxn modelId="{C238DFA5-F873-40B9-BDC5-6C7080310AEC}" type="presParOf" srcId="{FC812AF9-FA10-45B6-843F-731448F4877D}" destId="{5341754A-CC5A-4591-AEFB-0B50148A210A}" srcOrd="6" destOrd="0" presId="urn:microsoft.com/office/officeart/2008/layout/VerticalCurvedList"/>
    <dgm:cxn modelId="{A1478A03-9770-44AB-BDD5-CF9C878B9D6A}" type="presParOf" srcId="{5341754A-CC5A-4591-AEFB-0B50148A210A}" destId="{BA04E06E-0275-451F-9580-F1A0D546007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821CA2-CC8E-43B1-B227-0A253BD5020C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007C77-2F39-4F08-978D-F223F02D4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642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A3A6E-9DDF-4DBE-B41B-DA60B1C0C973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B9810-D586-44C2-9077-12B554E48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538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B9810-D586-44C2-9077-12B554E48FB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377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B9810-D586-44C2-9077-12B554E48FB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088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B9810-D586-44C2-9077-12B554E48FB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104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166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823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36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77684"/>
            <a:ext cx="8229600" cy="2970329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879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08465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237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49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09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EA94E-CFD5-408B-BE0D-C478E3544A0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C0D3-91B0-4AAA-9DCB-4EDC5B517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385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49869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4224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3B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824" y="1270614"/>
            <a:ext cx="8229600" cy="6462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977685"/>
            <a:ext cx="8229600" cy="2616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EA94E-CFD5-408B-BE0D-C478E3544A0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4C0D3-91B0-4AAA-9DCB-4EDC5B517685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Группа 9"/>
          <p:cNvGrpSpPr/>
          <p:nvPr userDrawn="1"/>
        </p:nvGrpSpPr>
        <p:grpSpPr>
          <a:xfrm>
            <a:off x="0" y="0"/>
            <a:ext cx="9142834" cy="1270615"/>
            <a:chOff x="0" y="-106695"/>
            <a:chExt cx="9142834" cy="1694154"/>
          </a:xfrm>
        </p:grpSpPr>
        <p:pic>
          <p:nvPicPr>
            <p:cNvPr id="7" name="Рисунок 6"/>
            <p:cNvPicPr>
              <a:picLocks noChangeAspect="1"/>
            </p:cNvPicPr>
            <p:nvPr userDrawn="1"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740" b="9749"/>
            <a:stretch/>
          </p:blipFill>
          <p:spPr>
            <a:xfrm>
              <a:off x="0" y="-106695"/>
              <a:ext cx="9142834" cy="1694154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59181"/>
              <a:ext cx="4571165" cy="124689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>
              <a:off x="7513488" y="348296"/>
              <a:ext cx="1306984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bg2"/>
                  </a:solidFill>
                  <a:latin typeface="Muller Medium" pitchFamily="50" charset="-52"/>
                </a:rPr>
                <a:t>12-13</a:t>
              </a:r>
              <a:r>
                <a:rPr lang="ru-RU" b="1" baseline="0" dirty="0" smtClean="0">
                  <a:solidFill>
                    <a:schemeClr val="bg2"/>
                  </a:solidFill>
                  <a:latin typeface="Muller Medium" pitchFamily="50" charset="-52"/>
                </a:rPr>
                <a:t> октября</a:t>
              </a:r>
              <a:endParaRPr lang="ru-RU" b="1" dirty="0">
                <a:solidFill>
                  <a:schemeClr val="bg2"/>
                </a:solidFill>
                <a:latin typeface="Muller Medium" pitchFamily="50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99001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863" y="1779662"/>
            <a:ext cx="8568952" cy="1102519"/>
          </a:xfrm>
        </p:spPr>
        <p:txBody>
          <a:bodyPr vert="horz" lIns="91440" tIns="45720" rIns="91440" bIns="45720" rtlCol="0" anchor="ctr">
            <a:noAutofit/>
          </a:bodyPr>
          <a:lstStyle/>
          <a:p>
            <a:pPr fontAlgn="base" hangingPunct="0">
              <a:lnSpc>
                <a:spcPts val="3600"/>
              </a:lnSpc>
            </a:pP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Центр компетенций по ОРВ – основная площадка развития профессиональных навыков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863" y="3579862"/>
            <a:ext cx="8422704" cy="1314450"/>
          </a:xfrm>
        </p:spPr>
        <p:txBody>
          <a:bodyPr>
            <a:noAutofit/>
          </a:bodyPr>
          <a:lstStyle/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Поливаева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Ольга Геннадьевна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заместитель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директора по научной работе Дальневосточного  института 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управления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– филиала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РАНХиГС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81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75606"/>
            <a:ext cx="8229600" cy="646217"/>
          </a:xfrm>
        </p:spPr>
        <p:txBody>
          <a:bodyPr>
            <a:noAutofit/>
          </a:bodyPr>
          <a:lstStyle/>
          <a:p>
            <a:pPr algn="l">
              <a:lnSpc>
                <a:spcPts val="2800"/>
              </a:lnSpc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Этапы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формирования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149251862"/>
              </p:ext>
            </p:extLst>
          </p:nvPr>
        </p:nvGraphicFramePr>
        <p:xfrm>
          <a:off x="107504" y="2067694"/>
          <a:ext cx="8928992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5998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45875" y="2160233"/>
            <a:ext cx="8420962" cy="599531"/>
          </a:xfrm>
          <a:prstGeom prst="roundRec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28063" y="1317410"/>
            <a:ext cx="8229600" cy="646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и основные направления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5875" y="2231519"/>
            <a:ext cx="843054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компетенций –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сбора, систематизации,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1600"/>
              </a:lnSpc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распространения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приумножения знаний и эффективных практик ОРВ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66564" y="3899334"/>
            <a:ext cx="2673406" cy="1101543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04113" y="3907179"/>
            <a:ext cx="2673406" cy="1109388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46382" y="3899334"/>
            <a:ext cx="1728192" cy="1109388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5875" y="2881970"/>
            <a:ext cx="8430546" cy="771679"/>
          </a:xfrm>
          <a:prstGeom prst="roundRec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0981" y="3899334"/>
            <a:ext cx="1728192" cy="1109388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41514" y="2923837"/>
            <a:ext cx="7846103" cy="70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lnSpc>
                <a:spcPts val="1600"/>
              </a:lnSpc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Направления деятельности – </a:t>
            </a:r>
          </a:p>
          <a:p>
            <a:pPr algn="ctr">
              <a:lnSpc>
                <a:spcPts val="1600"/>
              </a:lnSpc>
            </a:pPr>
            <a:r>
              <a:rPr lang="ru-RU" dirty="0">
                <a:solidFill>
                  <a:srgbClr val="183B66"/>
                </a:solidFill>
              </a:rPr>
              <a:t>с</a:t>
            </a:r>
            <a:r>
              <a:rPr lang="ru-RU" dirty="0" smtClean="0">
                <a:solidFill>
                  <a:srgbClr val="183B66"/>
                </a:solidFill>
              </a:rPr>
              <a:t>одействие </a:t>
            </a:r>
            <a:r>
              <a:rPr lang="ru-RU" dirty="0">
                <a:solidFill>
                  <a:srgbClr val="183B66"/>
                </a:solidFill>
              </a:rPr>
              <a:t>формированию и развитию компетенций по </a:t>
            </a:r>
            <a:r>
              <a:rPr lang="ru-RU" dirty="0" smtClean="0">
                <a:solidFill>
                  <a:srgbClr val="183B66"/>
                </a:solidFill>
              </a:rPr>
              <a:t>ОРВ </a:t>
            </a:r>
          </a:p>
          <a:p>
            <a:pPr algn="ctr">
              <a:lnSpc>
                <a:spcPts val="1600"/>
              </a:lnSpc>
            </a:pPr>
            <a:r>
              <a:rPr lang="ru-RU" dirty="0" smtClean="0">
                <a:solidFill>
                  <a:srgbClr val="183B66"/>
                </a:solidFill>
              </a:rPr>
              <a:t>у следующих групп: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734064" y="4161973"/>
            <a:ext cx="2413503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ru-RU" sz="1700" b="1" dirty="0" smtClean="0">
                <a:solidFill>
                  <a:srgbClr val="183B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руководителей </a:t>
            </a:r>
            <a:r>
              <a:rPr lang="ru-RU" sz="1700" b="1" dirty="0">
                <a:solidFill>
                  <a:srgbClr val="183B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специалистов </a:t>
            </a:r>
            <a:endParaRPr lang="ru-RU" sz="1700" b="1" dirty="0" smtClean="0">
              <a:solidFill>
                <a:srgbClr val="183B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1500"/>
              </a:lnSpc>
            </a:pPr>
            <a:r>
              <a:rPr lang="ru-RU" sz="1700" b="1" dirty="0" smtClean="0">
                <a:solidFill>
                  <a:srgbClr val="183B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ОГВ и ОМСУ</a:t>
            </a:r>
            <a:endParaRPr lang="ru-RU" sz="1700" b="1" dirty="0">
              <a:solidFill>
                <a:srgbClr val="183B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11644" y="4218087"/>
            <a:ext cx="179766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ru-RU" sz="1700" b="1" dirty="0">
                <a:solidFill>
                  <a:srgbClr val="183B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студенческой </a:t>
            </a:r>
            <a:r>
              <a:rPr lang="ru-RU" sz="1700" b="1" dirty="0" smtClean="0">
                <a:solidFill>
                  <a:srgbClr val="183B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молодежи</a:t>
            </a:r>
            <a:endParaRPr lang="ru-RU" sz="1700" b="1" dirty="0">
              <a:solidFill>
                <a:srgbClr val="183B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009" y="4186489"/>
            <a:ext cx="176304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ru-RU" sz="1700" b="1" dirty="0">
                <a:solidFill>
                  <a:srgbClr val="183B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экспертного </a:t>
            </a:r>
            <a:r>
              <a:rPr lang="ru-RU" sz="1700" b="1" dirty="0" smtClean="0">
                <a:solidFill>
                  <a:srgbClr val="183B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сообщества</a:t>
            </a:r>
            <a:endParaRPr lang="ru-RU" sz="1700" b="1" dirty="0">
              <a:solidFill>
                <a:srgbClr val="183B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24176" y="4121138"/>
            <a:ext cx="2749837" cy="670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ru-RU" sz="1700" b="1" dirty="0">
                <a:solidFill>
                  <a:srgbClr val="183B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представителей </a:t>
            </a:r>
            <a:r>
              <a:rPr lang="ru-RU" sz="1700" b="1" dirty="0" smtClean="0">
                <a:solidFill>
                  <a:srgbClr val="183B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предпринимательства, инвесторов</a:t>
            </a:r>
            <a:endParaRPr lang="ru-RU" sz="1700" b="1" dirty="0">
              <a:solidFill>
                <a:srgbClr val="183B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755576" y="3670544"/>
            <a:ext cx="576064" cy="284705"/>
          </a:xfrm>
          <a:prstGeom prst="downArrow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2871788" y="3669022"/>
            <a:ext cx="576064" cy="284705"/>
          </a:xfrm>
          <a:prstGeom prst="downArrow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5590174" y="3669022"/>
            <a:ext cx="576064" cy="284705"/>
          </a:xfrm>
          <a:prstGeom prst="downArrow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7881599" y="3675077"/>
            <a:ext cx="576064" cy="284705"/>
          </a:xfrm>
          <a:prstGeom prst="downArrow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68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9622"/>
            <a:ext cx="8229600" cy="64621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>
              <a:lnSpc>
                <a:spcPts val="2800"/>
              </a:lnSpc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Результаты деятельности Центра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июнь – сентябрь 2017 г.) </a:t>
            </a:r>
          </a:p>
        </p:txBody>
      </p:sp>
      <p:graphicFrame>
        <p:nvGraphicFramePr>
          <p:cNvPr id="8" name="Схема 7"/>
          <p:cNvGraphicFramePr/>
          <p:nvPr/>
        </p:nvGraphicFramePr>
        <p:xfrm>
          <a:off x="330565" y="2139702"/>
          <a:ext cx="8496944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101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682053" y="2668982"/>
            <a:ext cx="7186468" cy="611343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680607" y="3338984"/>
            <a:ext cx="7200800" cy="586288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375" y="1344630"/>
            <a:ext cx="8712968" cy="646217"/>
          </a:xfrm>
        </p:spPr>
        <p:txBody>
          <a:bodyPr>
            <a:noAutofit/>
          </a:bodyPr>
          <a:lstStyle/>
          <a:p>
            <a:pPr algn="l">
              <a:lnSpc>
                <a:spcPts val="2800"/>
              </a:lnSpc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 2017 –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гг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83405" y="1982403"/>
            <a:ext cx="7200800" cy="611343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иугольник 7"/>
          <p:cNvSpPr/>
          <p:nvPr/>
        </p:nvSpPr>
        <p:spPr>
          <a:xfrm>
            <a:off x="224859" y="2668982"/>
            <a:ext cx="1752004" cy="598073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4555" y="2714228"/>
            <a:ext cx="1715425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ноябрь – декабрь 2017 г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97035" y="2088482"/>
            <a:ext cx="675357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300"/>
              </a:spcBef>
            </a:pP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дискуссионной площадки по проблемам ОРВ на базе Дальневосточного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института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управления – филиала </a:t>
            </a:r>
            <a:r>
              <a:rPr lang="ru-RU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РАНХиГС</a:t>
            </a:r>
            <a:endParaRPr lang="ru-RU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223412" y="3344151"/>
            <a:ext cx="1750947" cy="573562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2917" y="3392988"/>
            <a:ext cx="1766903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февраль – апрель 2018 г.</a:t>
            </a:r>
          </a:p>
        </p:txBody>
      </p:sp>
      <p:sp>
        <p:nvSpPr>
          <p:cNvPr id="19" name="Пятиугольник 18"/>
          <p:cNvSpPr/>
          <p:nvPr/>
        </p:nvSpPr>
        <p:spPr>
          <a:xfrm>
            <a:off x="231344" y="1987388"/>
            <a:ext cx="1765691" cy="598073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17704" y="2169045"/>
            <a:ext cx="1715425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ноябрь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2017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007167" y="2745269"/>
            <a:ext cx="675357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300"/>
              </a:spcBef>
            </a:pP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Согласование с участниками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Проектного офиса и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утверждение программ повышения квалификации по вопросам ОРВ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ГС и МС</a:t>
            </a:r>
            <a:endParaRPr lang="ru-RU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007949" y="3507506"/>
            <a:ext cx="6753576" cy="27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300"/>
              </a:spcBef>
            </a:pP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конкурса студенческих работ по проблемам ОРВ</a:t>
            </a:r>
            <a:endParaRPr lang="ru-RU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03210" y="3980109"/>
            <a:ext cx="7200800" cy="39693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ятиугольник 27"/>
          <p:cNvSpPr/>
          <p:nvPr/>
        </p:nvSpPr>
        <p:spPr>
          <a:xfrm>
            <a:off x="223413" y="3985276"/>
            <a:ext cx="1706407" cy="388314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29898" y="4078238"/>
            <a:ext cx="2880320" cy="298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2017 - 2018 гг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016840" y="4086187"/>
            <a:ext cx="6753576" cy="279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300"/>
              </a:spcBef>
            </a:pP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учебно-методических материалов по ОРВ</a:t>
            </a:r>
            <a:endParaRPr lang="ru-RU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678893" y="4441756"/>
            <a:ext cx="7200800" cy="611343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ятиугольник 31"/>
          <p:cNvSpPr/>
          <p:nvPr/>
        </p:nvSpPr>
        <p:spPr>
          <a:xfrm>
            <a:off x="226175" y="4458425"/>
            <a:ext cx="1744462" cy="598073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96118" y="4608702"/>
            <a:ext cx="1715425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013117" y="4553497"/>
            <a:ext cx="675357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300"/>
              </a:spcBef>
            </a:pP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и реализация плана повышения квалификации по проблемам ОРВ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ГС и МС,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проведения обучающих семинаров</a:t>
            </a:r>
            <a:endParaRPr lang="ru-RU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216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9662"/>
            <a:ext cx="8435280" cy="29703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внимание!</a:t>
            </a:r>
          </a:p>
          <a:p>
            <a:pPr marL="0" indent="0" algn="ctr">
              <a:buNone/>
            </a:pP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ts val="2400"/>
              </a:lnSpc>
              <a:buNone/>
            </a:pP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Поливаева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Ольга Геннадьевна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заместитель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директора по научной работе Дальневосточного  института управления – филиала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РАНХиГС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71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4412</TotalTime>
  <Words>315</Words>
  <Application>Microsoft Office PowerPoint</Application>
  <PresentationFormat>Экран (16:9)</PresentationFormat>
  <Paragraphs>41</Paragraphs>
  <Slides>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Muller Medium</vt:lpstr>
      <vt:lpstr>Тема Office</vt:lpstr>
      <vt:lpstr>Центр компетенций по ОРВ – основная площадка развития профессиональных навыков</vt:lpstr>
      <vt:lpstr>Этапы формирования</vt:lpstr>
      <vt:lpstr>Презентация PowerPoint</vt:lpstr>
      <vt:lpstr>Результаты деятельности Центра  (июнь – сентябрь 2017 г.) </vt:lpstr>
      <vt:lpstr>Задачи 2017 – 2018 гг.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administrator</dc:creator>
  <cp:lastModifiedBy>Вакулюк Екатерина Александровна</cp:lastModifiedBy>
  <cp:revision>213</cp:revision>
  <cp:lastPrinted>2017-10-12T07:34:29Z</cp:lastPrinted>
  <dcterms:created xsi:type="dcterms:W3CDTF">2017-09-21T02:46:42Z</dcterms:created>
  <dcterms:modified xsi:type="dcterms:W3CDTF">2017-10-19T06:04:01Z</dcterms:modified>
</cp:coreProperties>
</file>